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9"/>
  </p:notesMasterIdLst>
  <p:sldIdLst>
    <p:sldId id="434" r:id="rId3"/>
    <p:sldId id="1121" r:id="rId4"/>
    <p:sldId id="1120" r:id="rId5"/>
    <p:sldId id="1119" r:id="rId6"/>
    <p:sldId id="1117" r:id="rId7"/>
    <p:sldId id="1122" r:id="rId8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9" autoAdjust="0"/>
    <p:restoredTop sz="94660"/>
  </p:normalViewPr>
  <p:slideViewPr>
    <p:cSldViewPr snapToGrid="0">
      <p:cViewPr varScale="1">
        <p:scale>
          <a:sx n="72" d="100"/>
          <a:sy n="72" d="100"/>
        </p:scale>
        <p:origin x="78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600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963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1706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4254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277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S2-2507182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Plan for SA2#170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170 Goteborg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endParaRPr lang="en-GB" sz="1463" b="1" dirty="0" smtClean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August 25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May 29, 2025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SA2#170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dirty="0" smtClean="0"/>
              <a:t>Plenary sessions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35" dirty="0" smtClean="0"/>
              <a:t>Wednesday Q4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35" dirty="0" smtClean="0"/>
              <a:t>Thursday Q5</a:t>
            </a:r>
            <a:endParaRPr lang="en-US" sz="2000" dirty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r>
              <a:rPr lang="en-US" sz="2435" dirty="0"/>
              <a:t>Friday Q3</a:t>
            </a:r>
          </a:p>
        </p:txBody>
      </p:sp>
    </p:spTree>
    <p:extLst>
      <p:ext uri="{BB962C8B-B14F-4D97-AF65-F5344CB8AC3E}">
        <p14:creationId xmlns:p14="http://schemas.microsoft.com/office/powerpoint/2010/main" val="64000505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SA2#170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dirty="0" smtClean="0"/>
              <a:t>Plenary sessions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/>
              <a:t>Wednesday Q4</a:t>
            </a:r>
            <a:endParaRPr lang="en-US" sz="2400" dirty="0"/>
          </a:p>
          <a:p>
            <a:pPr lvl="2">
              <a:lnSpc>
                <a:spcPct val="110000"/>
              </a:lnSpc>
              <a:defRPr/>
            </a:pPr>
            <a:r>
              <a:rPr lang="en-US" sz="2000" dirty="0"/>
              <a:t>Work planning </a:t>
            </a:r>
            <a:r>
              <a:rPr lang="en-US" sz="2000" dirty="0" smtClean="0"/>
              <a:t>slides and spreadsheet</a:t>
            </a:r>
            <a:endParaRPr lang="en-US" sz="2000" dirty="0"/>
          </a:p>
          <a:p>
            <a:pPr lvl="2">
              <a:lnSpc>
                <a:spcPct val="110000"/>
              </a:lnSpc>
              <a:defRPr/>
            </a:pPr>
            <a:r>
              <a:rPr lang="en-US" sz="2000" dirty="0"/>
              <a:t>Discuss </a:t>
            </a:r>
            <a:r>
              <a:rPr lang="en-US" sz="2000" dirty="0" err="1" smtClean="0"/>
              <a:t>FS_ARCH_enIMS</a:t>
            </a:r>
            <a:r>
              <a:rPr lang="en-US" sz="2000" dirty="0" smtClean="0"/>
              <a:t> </a:t>
            </a:r>
            <a:r>
              <a:rPr lang="en-US" sz="2000" dirty="0"/>
              <a:t>SID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2000" dirty="0"/>
              <a:t>Discuss and approve TEI20 </a:t>
            </a:r>
            <a:r>
              <a:rPr lang="en-US" sz="2000" dirty="0" smtClean="0"/>
              <a:t>WIDs</a:t>
            </a:r>
          </a:p>
          <a:p>
            <a:pPr lvl="3">
              <a:lnSpc>
                <a:spcPct val="110000"/>
              </a:lnSpc>
              <a:defRPr/>
            </a:pPr>
            <a:r>
              <a:rPr lang="en-US" sz="2000" dirty="0" smtClean="0"/>
              <a:t>Potentially including CRs</a:t>
            </a:r>
            <a:endParaRPr lang="en-US" sz="2000" dirty="0" smtClean="0"/>
          </a:p>
          <a:p>
            <a:pPr lvl="2">
              <a:lnSpc>
                <a:spcPct val="110000"/>
              </a:lnSpc>
              <a:defRPr/>
            </a:pPr>
            <a:r>
              <a:rPr lang="en-US" sz="2000" dirty="0" smtClean="0"/>
              <a:t>Other single-strea</a:t>
            </a:r>
            <a:r>
              <a:rPr lang="en-US" sz="2000" dirty="0"/>
              <a:t>m</a:t>
            </a:r>
            <a:r>
              <a:rPr lang="en-US" sz="2000" dirty="0" smtClean="0"/>
              <a:t> topics</a:t>
            </a:r>
            <a:endParaRPr lang="en-US" sz="20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61600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SA2#170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dirty="0" smtClean="0"/>
              <a:t>Plenary sessions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/>
              <a:t>Thursday Q5</a:t>
            </a:r>
            <a:endParaRPr lang="en-US" sz="2000" dirty="0" smtClean="0"/>
          </a:p>
          <a:p>
            <a:pPr lvl="2">
              <a:lnSpc>
                <a:spcPct val="110000"/>
              </a:lnSpc>
              <a:defRPr/>
            </a:pPr>
            <a:r>
              <a:rPr lang="en-US" sz="2000" dirty="0" smtClean="0"/>
              <a:t>Discuss and approve </a:t>
            </a:r>
            <a:r>
              <a:rPr lang="en-US" sz="2000" dirty="0" err="1" smtClean="0"/>
              <a:t>FS_ARCH_enIMS</a:t>
            </a:r>
            <a:r>
              <a:rPr lang="en-US" sz="2000" dirty="0" smtClean="0"/>
              <a:t> </a:t>
            </a:r>
            <a:r>
              <a:rPr lang="en-US" sz="2000" dirty="0" smtClean="0"/>
              <a:t>SID</a:t>
            </a:r>
          </a:p>
          <a:p>
            <a:pPr lvl="3">
              <a:lnSpc>
                <a:spcPct val="110000"/>
              </a:lnSpc>
              <a:defRPr/>
            </a:pPr>
            <a:r>
              <a:rPr lang="en-US" sz="2000" dirty="0" smtClean="0"/>
              <a:t>Including TU estimates</a:t>
            </a:r>
            <a:endParaRPr lang="en-US" sz="2000" dirty="0" smtClean="0"/>
          </a:p>
          <a:p>
            <a:pPr lvl="2">
              <a:lnSpc>
                <a:spcPct val="110000"/>
              </a:lnSpc>
              <a:defRPr/>
            </a:pPr>
            <a:r>
              <a:rPr lang="en-US" sz="2000" dirty="0" smtClean="0"/>
              <a:t>Discuss and approve TEI20 </a:t>
            </a:r>
            <a:r>
              <a:rPr lang="en-US" sz="2000" dirty="0" smtClean="0"/>
              <a:t>WIDs</a:t>
            </a:r>
          </a:p>
          <a:p>
            <a:pPr lvl="3">
              <a:lnSpc>
                <a:spcPct val="110000"/>
              </a:lnSpc>
              <a:defRPr/>
            </a:pPr>
            <a:r>
              <a:rPr lang="en-US" sz="2000" dirty="0"/>
              <a:t>Potentially including </a:t>
            </a:r>
            <a:r>
              <a:rPr lang="en-US" sz="2000" dirty="0" smtClean="0"/>
              <a:t>CRs</a:t>
            </a:r>
            <a:endParaRPr lang="en-US" sz="2000" dirty="0" smtClean="0"/>
          </a:p>
          <a:p>
            <a:pPr lvl="2">
              <a:lnSpc>
                <a:spcPct val="110000"/>
              </a:lnSpc>
              <a:defRPr/>
            </a:pPr>
            <a:r>
              <a:rPr lang="en-US" sz="2000" dirty="0" smtClean="0"/>
              <a:t>Status and draft coversheets </a:t>
            </a:r>
            <a:r>
              <a:rPr lang="en-US" sz="2000" dirty="0"/>
              <a:t>for </a:t>
            </a:r>
            <a:endParaRPr lang="en-US" sz="2000" dirty="0" smtClean="0"/>
          </a:p>
          <a:p>
            <a:pPr lvl="3">
              <a:lnSpc>
                <a:spcPct val="110000"/>
              </a:lnSpc>
              <a:defRPr/>
            </a:pPr>
            <a:r>
              <a:rPr lang="en-US" sz="1800" dirty="0" smtClean="0"/>
              <a:t>FS_5GSAT_Ph4_ARC</a:t>
            </a:r>
          </a:p>
          <a:p>
            <a:pPr lvl="3">
              <a:lnSpc>
                <a:spcPct val="110000"/>
              </a:lnSpc>
              <a:defRPr/>
            </a:pPr>
            <a:r>
              <a:rPr lang="en-US" sz="1800" dirty="0" err="1" smtClean="0"/>
              <a:t>FS_Sensing_ARC</a:t>
            </a:r>
            <a:endParaRPr lang="en-US" sz="1800" dirty="0" smtClean="0"/>
          </a:p>
          <a:p>
            <a:pPr lvl="3">
              <a:lnSpc>
                <a:spcPct val="110000"/>
              </a:lnSpc>
              <a:defRPr/>
            </a:pPr>
            <a:r>
              <a:rPr lang="en-US" sz="1800" dirty="0" smtClean="0"/>
              <a:t>FS_AIML_CN_Ph2</a:t>
            </a:r>
          </a:p>
          <a:p>
            <a:pPr lvl="3">
              <a:lnSpc>
                <a:spcPct val="110000"/>
              </a:lnSpc>
              <a:defRPr/>
            </a:pPr>
            <a:r>
              <a:rPr lang="en-US" sz="1800" dirty="0" smtClean="0"/>
              <a:t>FS_EnergySys_Ph2</a:t>
            </a:r>
            <a:endParaRPr lang="en-US" sz="1800" dirty="0" smtClean="0"/>
          </a:p>
          <a:p>
            <a:pPr lvl="2">
              <a:lnSpc>
                <a:spcPct val="110000"/>
              </a:lnSpc>
              <a:defRPr/>
            </a:pPr>
            <a:r>
              <a:rPr lang="en-US" sz="2000" dirty="0" smtClean="0"/>
              <a:t>Other </a:t>
            </a:r>
            <a:r>
              <a:rPr lang="en-US" sz="2000" dirty="0"/>
              <a:t>single-stream </a:t>
            </a:r>
            <a:r>
              <a:rPr lang="en-US" sz="2000" dirty="0" smtClean="0"/>
              <a:t>topics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68018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</a:t>
            </a:r>
            <a:r>
              <a:rPr lang="en-US" smtClean="0">
                <a:solidFill>
                  <a:schemeClr val="tx1"/>
                </a:solidFill>
              </a:rPr>
              <a:t>for SA2#170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dirty="0"/>
              <a:t>Friday Plenary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000" dirty="0" smtClean="0"/>
              <a:t>Handle block </a:t>
            </a:r>
            <a:r>
              <a:rPr lang="en-GB" sz="2000" dirty="0"/>
              <a:t>approval, and open documents from parallel </a:t>
            </a:r>
            <a:r>
              <a:rPr lang="en-GB" sz="2000" dirty="0" smtClean="0"/>
              <a:t>or earlier single stream sessions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000" dirty="0" smtClean="0"/>
              <a:t>Will avoid scheduling topics </a:t>
            </a:r>
            <a:r>
              <a:rPr lang="en-GB" sz="2000" dirty="0"/>
              <a:t>that </a:t>
            </a:r>
            <a:r>
              <a:rPr lang="en-GB" sz="2000" dirty="0" smtClean="0"/>
              <a:t>would require </a:t>
            </a:r>
            <a:r>
              <a:rPr lang="en-GB" sz="2000" dirty="0"/>
              <a:t>extended discussion during this </a:t>
            </a:r>
            <a:r>
              <a:rPr lang="en-GB" sz="2000" dirty="0" smtClean="0"/>
              <a:t>session. </a:t>
            </a:r>
            <a:r>
              <a:rPr lang="en-GB" sz="2000" dirty="0"/>
              <a:t>A</a:t>
            </a:r>
            <a:r>
              <a:rPr lang="en-GB" sz="2000" dirty="0" smtClean="0"/>
              <a:t>s </a:t>
            </a:r>
            <a:r>
              <a:rPr lang="en-GB" sz="2000" dirty="0"/>
              <a:t>far as </a:t>
            </a:r>
            <a:r>
              <a:rPr lang="en-GB" sz="2000" dirty="0" smtClean="0"/>
              <a:t>possible such topics should </a:t>
            </a:r>
            <a:r>
              <a:rPr lang="en-GB" sz="2000" dirty="0"/>
              <a:t>be handled on Wednesday or </a:t>
            </a:r>
            <a:r>
              <a:rPr lang="en-GB" sz="2000" dirty="0" smtClean="0"/>
              <a:t>Thursday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2400" dirty="0" smtClean="0"/>
              <a:t>After </a:t>
            </a:r>
            <a:r>
              <a:rPr lang="en-GB" sz="2400" dirty="0"/>
              <a:t>the meeting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000" dirty="0"/>
              <a:t>Status reports for </a:t>
            </a:r>
            <a:r>
              <a:rPr lang="en-GB" sz="2000" dirty="0" smtClean="0"/>
              <a:t>Rel-19 </a:t>
            </a:r>
            <a:r>
              <a:rPr lang="en-GB" sz="2000" dirty="0"/>
              <a:t>items </a:t>
            </a:r>
            <a:r>
              <a:rPr lang="en-GB" sz="2000" dirty="0" smtClean="0"/>
              <a:t>(excluding TEI19)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000" dirty="0" smtClean="0"/>
              <a:t>Status reports for Rel-20 items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66173958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</a:t>
            </a:r>
            <a:r>
              <a:rPr lang="en-US" dirty="0" smtClean="0">
                <a:solidFill>
                  <a:schemeClr val="tx1"/>
                </a:solidFill>
              </a:rPr>
              <a:t>SA2#170 – TEI20 Plan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r>
              <a:rPr lang="en-GB" sz="2000" dirty="0" smtClean="0"/>
              <a:t>There are 31</a:t>
            </a:r>
            <a:r>
              <a:rPr lang="en-GB" sz="2000" dirty="0"/>
              <a:t> </a:t>
            </a:r>
            <a:r>
              <a:rPr lang="en-GB" sz="2000" dirty="0" smtClean="0"/>
              <a:t>proposals</a:t>
            </a:r>
            <a:r>
              <a:rPr lang="en-GB" sz="2000" dirty="0"/>
              <a:t> </a:t>
            </a:r>
            <a:r>
              <a:rPr lang="en-GB" sz="2000" dirty="0" smtClean="0"/>
              <a:t>and very limited time to process them</a:t>
            </a:r>
          </a:p>
          <a:p>
            <a:r>
              <a:rPr lang="en-GB" sz="2000" dirty="0" smtClean="0"/>
              <a:t>The TU </a:t>
            </a:r>
            <a:r>
              <a:rPr lang="en-GB" sz="2000" dirty="0"/>
              <a:t>budget limit </a:t>
            </a:r>
            <a:r>
              <a:rPr lang="en-GB" sz="2000" dirty="0" smtClean="0"/>
              <a:t>is </a:t>
            </a:r>
            <a:r>
              <a:rPr lang="en-GB" sz="2000" dirty="0"/>
              <a:t>4.5 for the first batch of TEI20 </a:t>
            </a:r>
            <a:r>
              <a:rPr lang="en-GB" sz="2000" dirty="0" smtClean="0"/>
              <a:t>items. This translates </a:t>
            </a:r>
            <a:r>
              <a:rPr lang="en-GB" sz="2000" dirty="0"/>
              <a:t>to around 8 or 9 </a:t>
            </a:r>
            <a:r>
              <a:rPr lang="en-GB" sz="2000" dirty="0" smtClean="0"/>
              <a:t>items</a:t>
            </a:r>
            <a:endParaRPr lang="en-GB" sz="2000" dirty="0"/>
          </a:p>
          <a:p>
            <a:r>
              <a:rPr lang="en-GB" sz="2000" dirty="0" smtClean="0"/>
              <a:t>Therefore </a:t>
            </a:r>
            <a:r>
              <a:rPr lang="en-GB" sz="2000" dirty="0"/>
              <a:t>we will need to prioritize a set of proposals to </a:t>
            </a:r>
            <a:r>
              <a:rPr lang="en-GB" sz="2000" dirty="0" smtClean="0"/>
              <a:t>handle</a:t>
            </a:r>
          </a:p>
          <a:p>
            <a:pPr lvl="1"/>
            <a:r>
              <a:rPr lang="en-GB" sz="2000" dirty="0" smtClean="0"/>
              <a:t>One</a:t>
            </a:r>
            <a:r>
              <a:rPr lang="en-GB" sz="2000" dirty="0"/>
              <a:t> </a:t>
            </a:r>
            <a:r>
              <a:rPr lang="en-GB" sz="2000" dirty="0" smtClean="0"/>
              <a:t>per </a:t>
            </a:r>
            <a:r>
              <a:rPr lang="en-GB" sz="2000" dirty="0"/>
              <a:t>lead company, and </a:t>
            </a:r>
            <a:r>
              <a:rPr lang="en-GB" sz="2000" dirty="0" smtClean="0"/>
              <a:t>only </a:t>
            </a:r>
            <a:r>
              <a:rPr lang="en-GB" sz="2000" dirty="0"/>
              <a:t>those that already have 4 or more supporting companies I </a:t>
            </a:r>
            <a:endParaRPr lang="en-GB" sz="2000" dirty="0" smtClean="0"/>
          </a:p>
          <a:p>
            <a:r>
              <a:rPr lang="en-GB" sz="2000" dirty="0"/>
              <a:t>T</a:t>
            </a:r>
            <a:r>
              <a:rPr lang="en-GB" sz="2000" dirty="0" smtClean="0"/>
              <a:t>he </a:t>
            </a:r>
            <a:r>
              <a:rPr lang="en-GB" sz="2000" dirty="0"/>
              <a:t>delegation </a:t>
            </a:r>
            <a:r>
              <a:rPr lang="en-GB" sz="2000" dirty="0" smtClean="0"/>
              <a:t>leads have been asked to make their choice </a:t>
            </a:r>
            <a:r>
              <a:rPr lang="en-GB" sz="2000" dirty="0"/>
              <a:t>of item to handle in this </a:t>
            </a:r>
            <a:r>
              <a:rPr lang="en-GB" sz="2000" dirty="0" smtClean="0"/>
              <a:t>meeting</a:t>
            </a:r>
          </a:p>
          <a:p>
            <a:r>
              <a:rPr lang="en-GB" sz="2000" dirty="0" smtClean="0"/>
              <a:t>So far there are 12 (plus 2 more expected when all final choices are received) to </a:t>
            </a:r>
            <a:r>
              <a:rPr lang="en-GB" sz="2000" smtClean="0"/>
              <a:t>be handled first</a:t>
            </a:r>
            <a:endParaRPr lang="en-GB" sz="2000" dirty="0"/>
          </a:p>
          <a:p>
            <a:r>
              <a:rPr lang="en-GB" sz="2000" dirty="0" smtClean="0"/>
              <a:t>It is proposed </a:t>
            </a:r>
            <a:r>
              <a:rPr lang="en-GB" sz="2000" dirty="0"/>
              <a:t>that for this meeting we should look first at proposals that have operator support, and then work down the </a:t>
            </a:r>
            <a:r>
              <a:rPr lang="en-GB" sz="2000" dirty="0" smtClean="0"/>
              <a:t>list</a:t>
            </a:r>
            <a:endParaRPr lang="en-GB" sz="2000" dirty="0"/>
          </a:p>
          <a:p>
            <a:r>
              <a:rPr lang="en-GB" sz="2000" dirty="0"/>
              <a:t>Items that do not get handled at this meeting can be resubmitted for discussion in the February 2026 meeting as candidates for the second batch of </a:t>
            </a:r>
            <a:r>
              <a:rPr lang="en-GB" sz="2000" dirty="0" smtClean="0"/>
              <a:t>TEI20</a:t>
            </a:r>
          </a:p>
          <a:p>
            <a:pPr lvl="1"/>
            <a:r>
              <a:rPr lang="en-GB" sz="1800" dirty="0" smtClean="0"/>
              <a:t>It </a:t>
            </a:r>
            <a:r>
              <a:rPr lang="en-GB" sz="1800" dirty="0"/>
              <a:t>is likely that some offline discussion (</a:t>
            </a:r>
            <a:r>
              <a:rPr lang="en-GB" sz="1800" dirty="0" err="1"/>
              <a:t>eg</a:t>
            </a:r>
            <a:r>
              <a:rPr lang="en-GB" sz="1800" dirty="0"/>
              <a:t> via NWM) of proposals ahead of the February meeting will be </a:t>
            </a:r>
            <a:r>
              <a:rPr lang="en-GB" sz="1800" dirty="0" smtClean="0"/>
              <a:t>required</a:t>
            </a:r>
          </a:p>
          <a:p>
            <a:pPr lvl="1"/>
            <a:r>
              <a:rPr lang="en-GB" sz="1800" dirty="0" smtClean="0"/>
              <a:t>I </a:t>
            </a:r>
            <a:r>
              <a:rPr lang="en-GB" sz="1800" dirty="0"/>
              <a:t>will include an agenda item for the November meeting for TEI20 </a:t>
            </a:r>
            <a:r>
              <a:rPr lang="en-GB" sz="1800" dirty="0" smtClean="0"/>
              <a:t>proposals</a:t>
            </a:r>
          </a:p>
          <a:p>
            <a:pPr lvl="1"/>
            <a:r>
              <a:rPr lang="en-GB" sz="1800" dirty="0" smtClean="0"/>
              <a:t>We </a:t>
            </a:r>
            <a:r>
              <a:rPr lang="en-GB" sz="1800" dirty="0"/>
              <a:t>wouldn’t discuss those during the November meeting, but they would be included in any offline discussion between the November and February </a:t>
            </a:r>
            <a:r>
              <a:rPr lang="en-GB" sz="1800" dirty="0" smtClean="0"/>
              <a:t>meetings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246517114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131830</TotalTime>
  <Words>376</Words>
  <Application>Microsoft Office PowerPoint</Application>
  <PresentationFormat>Widescreen</PresentationFormat>
  <Paragraphs>55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SimSun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Plan for SA2#170</vt:lpstr>
      <vt:lpstr>Plan for SA2#170</vt:lpstr>
      <vt:lpstr>Plan for SA2#170</vt:lpstr>
      <vt:lpstr>Plan for SA2#170</vt:lpstr>
      <vt:lpstr>Plan for SA2#170</vt:lpstr>
      <vt:lpstr>Plan for SA2#170 – TEI20 Plan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1055</cp:revision>
  <cp:lastPrinted>2023-08-02T08:25:48Z</cp:lastPrinted>
  <dcterms:created xsi:type="dcterms:W3CDTF">2018-05-24T11:49:12Z</dcterms:created>
  <dcterms:modified xsi:type="dcterms:W3CDTF">2025-08-24T12:08:51Z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